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Saira SemiCondensed Medium"/>
      <p:regular r:id="rId25"/>
      <p:bold r:id="rId26"/>
    </p:embeddedFont>
    <p:embeddedFont>
      <p:font typeface="Anaheim"/>
      <p:regular r:id="rId27"/>
    </p:embeddedFont>
    <p:embeddedFont>
      <p:font typeface="Saira SemiCondensed SemiBold"/>
      <p:regular r:id="rId28"/>
      <p:bold r:id="rId29"/>
    </p:embeddedFont>
    <p:embeddedFont>
      <p:font typeface="Fira Sans Extra Condensed Medium"/>
      <p:regular r:id="rId30"/>
      <p:bold r:id="rId31"/>
      <p:italic r:id="rId32"/>
      <p:boldItalic r:id="rId33"/>
    </p:embeddedFont>
    <p:embeddedFont>
      <p:font typeface="Saira Semi Condensed"/>
      <p:regular r:id="rId34"/>
      <p:bold r:id="rId35"/>
    </p:embeddedFont>
    <p:embeddedFont>
      <p:font typeface="Bahiana"/>
      <p:regular r:id="rId36"/>
    </p:embeddedFont>
    <p:embeddedFont>
      <p:font typeface="Roboto Slab Regular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airaSemiCondensedMedium-bold.fntdata"/><Relationship Id="rId25" Type="http://schemas.openxmlformats.org/officeDocument/2006/relationships/font" Target="fonts/SairaSemiCondensedMedium-regular.fntdata"/><Relationship Id="rId28" Type="http://schemas.openxmlformats.org/officeDocument/2006/relationships/font" Target="fonts/SairaSemiCondensedSemiBold-regular.fntdata"/><Relationship Id="rId27" Type="http://schemas.openxmlformats.org/officeDocument/2006/relationships/font" Target="fonts/Anahei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airaSemiCondensedSemiBo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raSansExtraCondensedMedium-bold.fntdata"/><Relationship Id="rId30" Type="http://schemas.openxmlformats.org/officeDocument/2006/relationships/font" Target="fonts/FiraSansExtraCondensedMedium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ExtraCondensed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FiraSansExtraCondensedMedium-italic.fntdata"/><Relationship Id="rId13" Type="http://schemas.openxmlformats.org/officeDocument/2006/relationships/slide" Target="slides/slide9.xml"/><Relationship Id="rId35" Type="http://schemas.openxmlformats.org/officeDocument/2006/relationships/font" Target="fonts/SairaSemiCondensed-bold.fntdata"/><Relationship Id="rId12" Type="http://schemas.openxmlformats.org/officeDocument/2006/relationships/slide" Target="slides/slide8.xml"/><Relationship Id="rId34" Type="http://schemas.openxmlformats.org/officeDocument/2006/relationships/font" Target="fonts/SairaSemiCondensed-regular.fntdata"/><Relationship Id="rId15" Type="http://schemas.openxmlformats.org/officeDocument/2006/relationships/slide" Target="slides/slide11.xml"/><Relationship Id="rId37" Type="http://schemas.openxmlformats.org/officeDocument/2006/relationships/font" Target="fonts/RobotoSlabRegular-regular.fntdata"/><Relationship Id="rId14" Type="http://schemas.openxmlformats.org/officeDocument/2006/relationships/slide" Target="slides/slide10.xml"/><Relationship Id="rId36" Type="http://schemas.openxmlformats.org/officeDocument/2006/relationships/font" Target="fonts/Bahiana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RobotoSlabRegula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14ab38a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14ab38a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Le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c11ff31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c11ff31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Christian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20e2230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20e2230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Christian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b509ad14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b509ad14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Christian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b509ad14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b509ad14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Christian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fdd591a7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fdd591a7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Easton - demo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fdd591a72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fdd591a7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b509ad14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ab509ad14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ab509ad14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ab509ad14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Matt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b509ad14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b509ad14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b509ad14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b509ad14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b509ad14c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b509ad14c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Le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b20e223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b20e223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be81bf08b_0_1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be81bf08b_0_1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ba96a1c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ba96a1c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Le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0c1df8b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0c1df8b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Ryan Le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1019570e5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1019570e5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bad27d065_0_2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bad27d065_0_2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ef192be33_3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ef192be33_3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14ab38a4c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14ab38a4c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hyperlink" Target="http://bit.ly/2Tynxth" TargetMode="External"/><Relationship Id="rId8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63" y="-1"/>
            <a:ext cx="9143063" cy="5431201"/>
            <a:chOff x="463" y="-1"/>
            <a:chExt cx="9143063" cy="5431201"/>
          </a:xfrm>
        </p:grpSpPr>
        <p:sp>
          <p:nvSpPr>
            <p:cNvPr id="11" name="Google Shape;11;p2"/>
            <p:cNvSpPr/>
            <p:nvPr/>
          </p:nvSpPr>
          <p:spPr>
            <a:xfrm flipH="1">
              <a:off x="6622962" y="4136025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3716550" y="2740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1486612" y="240030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1810337" y="2681700"/>
              <a:ext cx="2749500" cy="2749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" name="Google Shape;15;p2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 rot="10800000">
              <a:off x="463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4063887" y="6251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848788" y="4362200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2"/>
            <p:cNvSpPr/>
            <p:nvPr/>
          </p:nvSpPr>
          <p:spPr>
            <a:xfrm flipH="1">
              <a:off x="5351500" y="211675"/>
              <a:ext cx="1947900" cy="1947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" name="Google Shape;19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2388003" y="3263743"/>
              <a:ext cx="1666877" cy="1663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5915994" y="777017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 rotWithShape="1">
            <a:blip r:embed="rId7">
              <a:alphaModFix/>
            </a:blip>
            <a:srcRect b="49281" l="47244" r="-12382" t="1700"/>
            <a:stretch/>
          </p:blipFill>
          <p:spPr>
            <a:xfrm rot="10800000">
              <a:off x="7231123" y="-1"/>
              <a:ext cx="1912402" cy="14360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/>
          <p:nvPr>
            <p:ph idx="1" type="subTitle"/>
          </p:nvPr>
        </p:nvSpPr>
        <p:spPr>
          <a:xfrm flipH="1">
            <a:off x="4721687" y="3220316"/>
            <a:ext cx="3702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  <a:latin typeface="Saira SemiCondensed SemiBold"/>
                <a:ea typeface="Saira SemiCondensed SemiBold"/>
                <a:cs typeface="Saira SemiCondensed SemiBold"/>
                <a:sym typeface="Saira Semi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1162425" y="2959275"/>
            <a:ext cx="6819000" cy="49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hasCustomPrompt="1" type="title"/>
          </p:nvPr>
        </p:nvSpPr>
        <p:spPr>
          <a:xfrm>
            <a:off x="1162500" y="1737000"/>
            <a:ext cx="6819000" cy="110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6" name="Google Shape;86;p12"/>
          <p:cNvSpPr txBox="1"/>
          <p:nvPr>
            <p:ph idx="1" type="subTitle"/>
          </p:nvPr>
        </p:nvSpPr>
        <p:spPr>
          <a:xfrm flipH="1">
            <a:off x="120525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2" type="ctrTitle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8" name="Google Shape;88;p12"/>
          <p:cNvSpPr txBox="1"/>
          <p:nvPr>
            <p:ph idx="3" type="subTitle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4" type="ctrTitle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2"/>
          <p:cNvSpPr txBox="1"/>
          <p:nvPr>
            <p:ph idx="5" type="subTitle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6" type="ctrTitle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2"/>
          <p:cNvSpPr txBox="1"/>
          <p:nvPr>
            <p:ph idx="7" type="subTitle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hasCustomPrompt="1" idx="8" type="title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2"/>
          <p:cNvSpPr txBox="1"/>
          <p:nvPr>
            <p:ph hasCustomPrompt="1" idx="9" type="title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2"/>
          <p:cNvSpPr txBox="1"/>
          <p:nvPr>
            <p:ph hasCustomPrompt="1" idx="13" type="title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2"/>
          <p:cNvSpPr txBox="1"/>
          <p:nvPr>
            <p:ph hasCustomPrompt="1" idx="14" type="title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ctrTitle"/>
          </p:nvPr>
        </p:nvSpPr>
        <p:spPr>
          <a:xfrm>
            <a:off x="720000" y="3153300"/>
            <a:ext cx="40230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720025" y="1050350"/>
            <a:ext cx="4263900" cy="1823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1" name="Google Shape;101;p13"/>
          <p:cNvGrpSpPr/>
          <p:nvPr/>
        </p:nvGrpSpPr>
        <p:grpSpPr>
          <a:xfrm>
            <a:off x="3740700" y="3950"/>
            <a:ext cx="5403300" cy="5143500"/>
            <a:chOff x="3740700" y="3950"/>
            <a:chExt cx="5403300" cy="5143500"/>
          </a:xfrm>
        </p:grpSpPr>
        <p:sp>
          <p:nvSpPr>
            <p:cNvPr id="102" name="Google Shape;102;p13"/>
            <p:cNvSpPr/>
            <p:nvPr/>
          </p:nvSpPr>
          <p:spPr>
            <a:xfrm flipH="1">
              <a:off x="3740700" y="3950"/>
              <a:ext cx="5403300" cy="5143500"/>
            </a:xfrm>
            <a:prstGeom prst="rect">
              <a:avLst/>
            </a:prstGeom>
            <a:gradFill>
              <a:gsLst>
                <a:gs pos="0">
                  <a:srgbClr val="00151F">
                    <a:alpha val="66274"/>
                  </a:srgbClr>
                </a:gs>
                <a:gs pos="62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flipH="1" rot="10800000">
              <a:off x="6050750" y="223424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4" name="Google Shape;104;p13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flipH="1">
              <a:off x="5484677" y="1098474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6222000" y="395424"/>
              <a:ext cx="696975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AutoNum type="arabicPeriod"/>
              <a:defRPr sz="1200">
                <a:solidFill>
                  <a:schemeClr val="accent2"/>
                </a:solidFill>
              </a:defRPr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rabicPeriod"/>
              <a:defRPr>
                <a:solidFill>
                  <a:schemeClr val="accent2"/>
                </a:solidFill>
              </a:defRPr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uli"/>
              <a:buAutoNum type="alphaLcPeriod"/>
              <a:defRPr>
                <a:solidFill>
                  <a:schemeClr val="accent2"/>
                </a:solidFill>
              </a:defRPr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Font typeface="Muli"/>
              <a:buAutoNum type="romanLcPeriod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49281" l="47240" r="147" t="1700"/>
          <a:stretch/>
        </p:blipFill>
        <p:spPr>
          <a:xfrm flipH="1" rot="10800000">
            <a:off x="476" y="-1"/>
            <a:ext cx="1544626" cy="143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idx="1" type="subTitle"/>
          </p:nvPr>
        </p:nvSpPr>
        <p:spPr>
          <a:xfrm>
            <a:off x="6137709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2" type="subTitle"/>
          </p:nvPr>
        </p:nvSpPr>
        <p:spPr>
          <a:xfrm>
            <a:off x="3428854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3" type="subTitle"/>
          </p:nvPr>
        </p:nvSpPr>
        <p:spPr>
          <a:xfrm>
            <a:off x="720000" y="2615750"/>
            <a:ext cx="22848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4" type="subTitle"/>
          </p:nvPr>
        </p:nvSpPr>
        <p:spPr>
          <a:xfrm>
            <a:off x="6137734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5" type="subTitle"/>
          </p:nvPr>
        </p:nvSpPr>
        <p:spPr>
          <a:xfrm>
            <a:off x="3428880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6" type="subTitle"/>
          </p:nvPr>
        </p:nvSpPr>
        <p:spPr>
          <a:xfrm>
            <a:off x="720025" y="3391550"/>
            <a:ext cx="22848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>
            <p:ph idx="1" type="subTitle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type="ctrTitle"/>
          </p:nvPr>
        </p:nvSpPr>
        <p:spPr>
          <a:xfrm>
            <a:off x="720050" y="1234572"/>
            <a:ext cx="4559700" cy="15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720000" y="923400"/>
            <a:ext cx="4157100" cy="329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-1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1357350" y="3604370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hasCustomPrompt="1" type="title"/>
          </p:nvPr>
        </p:nvSpPr>
        <p:spPr>
          <a:xfrm>
            <a:off x="2127900" y="3050450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5" name="Google Shape;135;p19"/>
          <p:cNvSpPr txBox="1"/>
          <p:nvPr>
            <p:ph idx="2" type="subTitle"/>
          </p:nvPr>
        </p:nvSpPr>
        <p:spPr>
          <a:xfrm>
            <a:off x="1357350" y="1767557"/>
            <a:ext cx="64293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hasCustomPrompt="1" idx="3" type="title"/>
          </p:nvPr>
        </p:nvSpPr>
        <p:spPr>
          <a:xfrm>
            <a:off x="2127900" y="1213638"/>
            <a:ext cx="4888200" cy="782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 1">
  <p:cSld name="CUSTOM_8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 flipH="1">
            <a:off x="241230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" type="subTitle"/>
          </p:nvPr>
        </p:nvSpPr>
        <p:spPr>
          <a:xfrm flipH="1">
            <a:off x="24123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hasCustomPrompt="1" idx="2" type="title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42" name="Google Shape;142;p20"/>
          <p:cNvGrpSpPr/>
          <p:nvPr/>
        </p:nvGrpSpPr>
        <p:grpSpPr>
          <a:xfrm>
            <a:off x="118950" y="-599425"/>
            <a:ext cx="3429900" cy="5850324"/>
            <a:chOff x="118950" y="-599425"/>
            <a:chExt cx="3429900" cy="5850324"/>
          </a:xfrm>
        </p:grpSpPr>
        <p:sp>
          <p:nvSpPr>
            <p:cNvPr id="143" name="Google Shape;143;p20"/>
            <p:cNvSpPr/>
            <p:nvPr/>
          </p:nvSpPr>
          <p:spPr>
            <a:xfrm>
              <a:off x="334131" y="3675599"/>
              <a:ext cx="1575300" cy="15753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118950" y="-599425"/>
              <a:ext cx="3429900" cy="34299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5" name="Google Shape;14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816266" y="4186721"/>
              <a:ext cx="587517" cy="586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087555" y="435337"/>
              <a:ext cx="1430530" cy="14275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20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00940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 flipH="1">
            <a:off x="4103150" y="2222475"/>
            <a:ext cx="43194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 flipH="1">
            <a:off x="410315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hasCustomPrompt="1" idx="2" type="title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9" name="Google Shape;29;p3"/>
          <p:cNvGrpSpPr/>
          <p:nvPr/>
        </p:nvGrpSpPr>
        <p:grpSpPr>
          <a:xfrm>
            <a:off x="2" y="-1"/>
            <a:ext cx="6095486" cy="5180551"/>
            <a:chOff x="2" y="-1"/>
            <a:chExt cx="6095486" cy="5180551"/>
          </a:xfrm>
        </p:grpSpPr>
        <p:sp>
          <p:nvSpPr>
            <p:cNvPr id="30" name="Google Shape;30;p3"/>
            <p:cNvSpPr/>
            <p:nvPr/>
          </p:nvSpPr>
          <p:spPr>
            <a:xfrm>
              <a:off x="5013388" y="185377"/>
              <a:ext cx="1082100" cy="1082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1888825" y="3208050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" name="Google Shape;3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344575" y="536475"/>
              <a:ext cx="403575" cy="40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2251082" y="3625607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4;p3"/>
            <p:cNvPicPr preferRelativeResize="0"/>
            <p:nvPr/>
          </p:nvPicPr>
          <p:blipFill rotWithShape="1">
            <a:blip r:embed="rId5">
              <a:alphaModFix/>
            </a:blip>
            <a:srcRect b="42676" l="48250" r="0" t="0"/>
            <a:stretch/>
          </p:blipFill>
          <p:spPr>
            <a:xfrm flipH="1" rot="10800000">
              <a:off x="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4" type="subTitle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5" type="subTitle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6" type="subTitle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 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1" type="subTitle"/>
          </p:nvPr>
        </p:nvSpPr>
        <p:spPr>
          <a:xfrm>
            <a:off x="730000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2" type="subTitle"/>
          </p:nvPr>
        </p:nvSpPr>
        <p:spPr>
          <a:xfrm>
            <a:off x="4956911" y="1669475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3" type="subTitle"/>
          </p:nvPr>
        </p:nvSpPr>
        <p:spPr>
          <a:xfrm>
            <a:off x="730050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2" name="Google Shape;162;p22"/>
          <p:cNvSpPr txBox="1"/>
          <p:nvPr>
            <p:ph idx="4" type="subTitle"/>
          </p:nvPr>
        </p:nvSpPr>
        <p:spPr>
          <a:xfrm>
            <a:off x="4956853" y="2157029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5" type="subTitle"/>
          </p:nvPr>
        </p:nvSpPr>
        <p:spPr>
          <a:xfrm>
            <a:off x="730000" y="3263591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6" type="subTitle"/>
          </p:nvPr>
        </p:nvSpPr>
        <p:spPr>
          <a:xfrm>
            <a:off x="4956910" y="3263584"/>
            <a:ext cx="34740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165" name="Google Shape;165;p22"/>
          <p:cNvSpPr txBox="1"/>
          <p:nvPr>
            <p:ph idx="7" type="subTitle"/>
          </p:nvPr>
        </p:nvSpPr>
        <p:spPr>
          <a:xfrm>
            <a:off x="730050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6" name="Google Shape;166;p22"/>
          <p:cNvSpPr txBox="1"/>
          <p:nvPr>
            <p:ph idx="8" type="subTitle"/>
          </p:nvPr>
        </p:nvSpPr>
        <p:spPr>
          <a:xfrm>
            <a:off x="4956853" y="3751125"/>
            <a:ext cx="3474000" cy="7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type="ctrTitle"/>
          </p:nvPr>
        </p:nvSpPr>
        <p:spPr>
          <a:xfrm>
            <a:off x="93930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rot="10800000">
            <a:off x="6818323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>
            <p:ph type="title"/>
          </p:nvPr>
        </p:nvSpPr>
        <p:spPr>
          <a:xfrm>
            <a:off x="3232600" y="1869150"/>
            <a:ext cx="10524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 rot="10800000">
            <a:off x="-2" y="0"/>
            <a:ext cx="2325677" cy="257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type="title"/>
          </p:nvPr>
        </p:nvSpPr>
        <p:spPr>
          <a:xfrm>
            <a:off x="5238250" y="1658400"/>
            <a:ext cx="19116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5238250" y="3467868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MAIN_POINT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2993750" y="1658400"/>
            <a:ext cx="12909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i="0"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5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5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85" name="Google Shape;185;p25"/>
          <p:cNvGrpSpPr/>
          <p:nvPr/>
        </p:nvGrpSpPr>
        <p:grpSpPr>
          <a:xfrm>
            <a:off x="5810139" y="1486301"/>
            <a:ext cx="1972500" cy="1972500"/>
            <a:chOff x="4729214" y="1"/>
            <a:chExt cx="1972500" cy="1972500"/>
          </a:xfrm>
        </p:grpSpPr>
        <p:sp>
          <p:nvSpPr>
            <p:cNvPr id="186" name="Google Shape;186;p25"/>
            <p:cNvSpPr/>
            <p:nvPr/>
          </p:nvSpPr>
          <p:spPr>
            <a:xfrm rot="10800000">
              <a:off x="4729214" y="1"/>
              <a:ext cx="1972500" cy="1972500"/>
            </a:xfrm>
            <a:prstGeom prst="ellipse">
              <a:avLst/>
            </a:prstGeom>
            <a:gradFill>
              <a:gsLst>
                <a:gs pos="0">
                  <a:srgbClr val="00151F">
                    <a:alpha val="56862"/>
                  </a:srgbClr>
                </a:gs>
                <a:gs pos="5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" name="Google Shape;187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43633" y="361621"/>
              <a:ext cx="1195824" cy="11933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Google Shape;188;p25"/>
          <p:cNvGrpSpPr/>
          <p:nvPr/>
        </p:nvGrpSpPr>
        <p:grpSpPr>
          <a:xfrm>
            <a:off x="372465" y="4263203"/>
            <a:ext cx="566839" cy="566839"/>
            <a:chOff x="7209025" y="4105250"/>
            <a:chExt cx="1039500" cy="1039500"/>
          </a:xfrm>
        </p:grpSpPr>
        <p:sp>
          <p:nvSpPr>
            <p:cNvPr id="189" name="Google Shape;189;p25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0" name="Google Shape;19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" name="Google Shape;191;p25"/>
          <p:cNvSpPr txBox="1"/>
          <p:nvPr>
            <p:ph idx="2"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/>
          <p:nvPr/>
        </p:nvSpPr>
        <p:spPr>
          <a:xfrm>
            <a:off x="1407825" y="102225"/>
            <a:ext cx="1702500" cy="17025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" name="Google Shape;195;p26"/>
          <p:cNvGrpSpPr/>
          <p:nvPr/>
        </p:nvGrpSpPr>
        <p:grpSpPr>
          <a:xfrm>
            <a:off x="1611700" y="-1"/>
            <a:ext cx="7531825" cy="5144751"/>
            <a:chOff x="1611700" y="-1"/>
            <a:chExt cx="7531825" cy="5144751"/>
          </a:xfrm>
        </p:grpSpPr>
        <p:sp>
          <p:nvSpPr>
            <p:cNvPr id="196" name="Google Shape;196;p26"/>
            <p:cNvSpPr/>
            <p:nvPr/>
          </p:nvSpPr>
          <p:spPr>
            <a:xfrm>
              <a:off x="7209025" y="4105250"/>
              <a:ext cx="1039500" cy="1039500"/>
            </a:xfrm>
            <a:prstGeom prst="ellipse">
              <a:avLst/>
            </a:prstGeom>
            <a:gradFill>
              <a:gsLst>
                <a:gs pos="0">
                  <a:srgbClr val="00151F">
                    <a:alpha val="42745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7" name="Google Shape;197;p26"/>
            <p:cNvPicPr preferRelativeResize="0"/>
            <p:nvPr/>
          </p:nvPicPr>
          <p:blipFill rotWithShape="1">
            <a:blip r:embed="rId3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380275" y="4277224"/>
              <a:ext cx="696974" cy="695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550" y="39848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4845466" y="3028159"/>
              <a:ext cx="2028115" cy="2023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38597" y="522792"/>
              <a:ext cx="818909" cy="8171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6"/>
            <p:cNvSpPr/>
            <p:nvPr/>
          </p:nvSpPr>
          <p:spPr>
            <a:xfrm>
              <a:off x="1611700" y="37587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6"/>
          <p:cNvSpPr txBox="1"/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204" name="Google Shape;204;p26"/>
          <p:cNvSpPr txBox="1"/>
          <p:nvPr>
            <p:ph idx="1" type="subTitle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5" name="Google Shape;205;p26"/>
          <p:cNvSpPr txBox="1"/>
          <p:nvPr/>
        </p:nvSpPr>
        <p:spPr>
          <a:xfrm>
            <a:off x="725275" y="3650025"/>
            <a:ext cx="38598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lang="en" sz="1000">
                <a:solidFill>
                  <a:srgbClr val="FFFFFF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06" name="Google Shape;20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4"/>
          <p:cNvGrpSpPr/>
          <p:nvPr/>
        </p:nvGrpSpPr>
        <p:grpSpPr>
          <a:xfrm>
            <a:off x="4520425" y="-1"/>
            <a:ext cx="4623100" cy="5020201"/>
            <a:chOff x="4520425" y="-1"/>
            <a:chExt cx="4623100" cy="5020201"/>
          </a:xfrm>
        </p:grpSpPr>
        <p:sp>
          <p:nvSpPr>
            <p:cNvPr id="38" name="Google Shape;38;p4"/>
            <p:cNvSpPr/>
            <p:nvPr/>
          </p:nvSpPr>
          <p:spPr>
            <a:xfrm>
              <a:off x="4520425" y="4229100"/>
              <a:ext cx="791100" cy="7911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" name="Google Shape;3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46275" y="4455275"/>
              <a:ext cx="339425" cy="33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4"/>
            <p:cNvPicPr preferRelativeResize="0"/>
            <p:nvPr/>
          </p:nvPicPr>
          <p:blipFill rotWithShape="1">
            <a:blip r:embed="rId4">
              <a:alphaModFix/>
            </a:blip>
            <a:srcRect b="42676" l="48250" r="0" t="0"/>
            <a:stretch/>
          </p:blipFill>
          <p:spPr>
            <a:xfrm rot="10800000">
              <a:off x="5484202" y="-1"/>
              <a:ext cx="3659323" cy="40450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4"/>
          <p:cNvSpPr txBox="1"/>
          <p:nvPr>
            <p:ph type="title"/>
          </p:nvPr>
        </p:nvSpPr>
        <p:spPr>
          <a:xfrm>
            <a:off x="720075" y="1133150"/>
            <a:ext cx="3572100" cy="10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1" type="subTitle"/>
          </p:nvPr>
        </p:nvSpPr>
        <p:spPr>
          <a:xfrm flipH="1">
            <a:off x="720075" y="2258759"/>
            <a:ext cx="51921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1035650" y="2771600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4876450" y="2771575"/>
            <a:ext cx="32319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1035675" y="2255300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4876450" y="2258584"/>
            <a:ext cx="3231900" cy="5130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solidFill>
                  <a:schemeClr val="accent2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ctrTitle"/>
          </p:nvPr>
        </p:nvSpPr>
        <p:spPr>
          <a:xfrm>
            <a:off x="4540675" y="1234000"/>
            <a:ext cx="38937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4540575" y="2722193"/>
            <a:ext cx="3893700" cy="18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7" name="Google Shape;57;p7"/>
          <p:cNvSpPr/>
          <p:nvPr/>
        </p:nvSpPr>
        <p:spPr>
          <a:xfrm>
            <a:off x="-5575" y="3950"/>
            <a:ext cx="5403300" cy="5143500"/>
          </a:xfrm>
          <a:prstGeom prst="rect">
            <a:avLst/>
          </a:prstGeom>
          <a:gradFill>
            <a:gsLst>
              <a:gs pos="0">
                <a:srgbClr val="00151F">
                  <a:alpha val="66274"/>
                </a:srgbClr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rot="10800000">
            <a:off x="5341989" y="82562"/>
            <a:ext cx="1039500" cy="10395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2" y="1098474"/>
            <a:ext cx="3659323" cy="404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3252" y="254549"/>
            <a:ext cx="696975" cy="6955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>
            <a:off x="0" y="2783875"/>
            <a:ext cx="2134598" cy="2359626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>
            <p:ph type="title"/>
          </p:nvPr>
        </p:nvSpPr>
        <p:spPr>
          <a:xfrm>
            <a:off x="2330700" y="1146300"/>
            <a:ext cx="4482600" cy="28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 flipH="1">
            <a:off x="719925" y="2222475"/>
            <a:ext cx="5162700" cy="162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None/>
              <a:defRPr sz="4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 flipH="1">
            <a:off x="720000" y="3948300"/>
            <a:ext cx="43194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16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hasCustomPrompt="1" idx="2" type="title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Fira Sans Extra Condensed Medium"/>
              <a:buNone/>
              <a:defRPr sz="4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9"/>
          <p:cNvSpPr/>
          <p:nvPr/>
        </p:nvSpPr>
        <p:spPr>
          <a:xfrm rot="10800000">
            <a:off x="7226701" y="823199"/>
            <a:ext cx="1082100" cy="1082100"/>
          </a:xfrm>
          <a:prstGeom prst="ellipse">
            <a:avLst/>
          </a:prstGeom>
          <a:gradFill>
            <a:gsLst>
              <a:gs pos="0">
                <a:srgbClr val="00151F">
                  <a:alpha val="23921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039" y="1151477"/>
            <a:ext cx="403575" cy="4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3633" y="361621"/>
            <a:ext cx="1195824" cy="11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/>
          <p:cNvPicPr preferRelativeResize="0"/>
          <p:nvPr/>
        </p:nvPicPr>
        <p:blipFill rotWithShape="1">
          <a:blip r:embed="rId5">
            <a:alphaModFix/>
          </a:blip>
          <a:srcRect b="42676" l="48250" r="0" t="0"/>
          <a:stretch/>
        </p:blipFill>
        <p:spPr>
          <a:xfrm flipH="1">
            <a:off x="7186574" y="2979723"/>
            <a:ext cx="1957426" cy="216377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/>
          <p:nvPr/>
        </p:nvSpPr>
        <p:spPr>
          <a:xfrm rot="10800000">
            <a:off x="4377974" y="-446013"/>
            <a:ext cx="2808600" cy="2808600"/>
          </a:xfrm>
          <a:prstGeom prst="ellipse">
            <a:avLst/>
          </a:prstGeom>
          <a:gradFill>
            <a:gsLst>
              <a:gs pos="0">
                <a:srgbClr val="00151F">
                  <a:alpha val="42745"/>
                </a:srgbClr>
              </a:gs>
              <a:gs pos="58999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 b="42676" l="48250" r="0" t="0"/>
          <a:stretch/>
        </p:blipFill>
        <p:spPr>
          <a:xfrm flipH="1">
            <a:off x="7567925" y="3401275"/>
            <a:ext cx="1576075" cy="17422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aira SemiCondensed Medium"/>
              <a:buNone/>
              <a:defRPr sz="4800">
                <a:solidFill>
                  <a:srgbClr val="FFFFFF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naheim"/>
              <a:buChar char="■"/>
              <a:defRPr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hyperlink" Target="https://csce-413.msich.dev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react-simple-maps.io/examples/usa-with-state-labels/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hyperlink" Target="https://data.world/associatedpress/johns-hopkins-coronavirus-case-track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idx="1" type="subTitle"/>
          </p:nvPr>
        </p:nvSpPr>
        <p:spPr>
          <a:xfrm flipH="1">
            <a:off x="4549225" y="3220325"/>
            <a:ext cx="4155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N</a:t>
            </a:r>
            <a:r>
              <a:rPr b="1" lang="en"/>
              <a:t>ational Case Tracker</a:t>
            </a:r>
            <a:r>
              <a:rPr lang="en"/>
              <a:t> — CSCE 413 Final Project</a:t>
            </a:r>
            <a:endParaRPr/>
          </a:p>
        </p:txBody>
      </p:sp>
      <p:sp>
        <p:nvSpPr>
          <p:cNvPr id="216" name="Google Shape;216;p29"/>
          <p:cNvSpPr txBox="1"/>
          <p:nvPr>
            <p:ph type="ctrTitle"/>
          </p:nvPr>
        </p:nvSpPr>
        <p:spPr>
          <a:xfrm flipH="1">
            <a:off x="4721687" y="2290984"/>
            <a:ext cx="3702300" cy="10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grpSp>
        <p:nvGrpSpPr>
          <p:cNvPr id="217" name="Google Shape;217;p29"/>
          <p:cNvGrpSpPr/>
          <p:nvPr/>
        </p:nvGrpSpPr>
        <p:grpSpPr>
          <a:xfrm flipH="1">
            <a:off x="4497597" y="2100639"/>
            <a:ext cx="4206917" cy="1744178"/>
            <a:chOff x="439473" y="1811648"/>
            <a:chExt cx="4206917" cy="1744178"/>
          </a:xfrm>
        </p:grpSpPr>
        <p:sp>
          <p:nvSpPr>
            <p:cNvPr id="218" name="Google Shape;218;p29"/>
            <p:cNvSpPr/>
            <p:nvPr/>
          </p:nvSpPr>
          <p:spPr>
            <a:xfrm>
              <a:off x="439473" y="3172127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 rot="10800000">
              <a:off x="4262691" y="1811648"/>
              <a:ext cx="383700" cy="3837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9"/>
          <p:cNvSpPr txBox="1"/>
          <p:nvPr>
            <p:ph idx="1" type="subTitle"/>
          </p:nvPr>
        </p:nvSpPr>
        <p:spPr>
          <a:xfrm flipH="1">
            <a:off x="4497500" y="3844825"/>
            <a:ext cx="43608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/>
              <a:t>Presented By:</a:t>
            </a:r>
            <a:r>
              <a:rPr lang="en"/>
              <a:t> Christian Berck, Easton Joachimsen, Ryan Le, &amp; Matt Sichterman</a:t>
            </a:r>
            <a:endParaRPr/>
          </a:p>
        </p:txBody>
      </p:sp>
      <p:sp>
        <p:nvSpPr>
          <p:cNvPr id="221" name="Google Shape;22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ctrTitle"/>
          </p:nvPr>
        </p:nvSpPr>
        <p:spPr>
          <a:xfrm>
            <a:off x="939300" y="351850"/>
            <a:ext cx="7732200" cy="12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Given a date, get state information to populate the map and later calculate the amount of covid cases for each states’ population (as a percentage)</a:t>
            </a:r>
            <a:endParaRPr/>
          </a:p>
        </p:txBody>
      </p:sp>
      <p:sp>
        <p:nvSpPr>
          <p:cNvPr id="301" name="Google Shape;30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8"/>
          <p:cNvSpPr txBox="1"/>
          <p:nvPr/>
        </p:nvSpPr>
        <p:spPr>
          <a:xfrm>
            <a:off x="501750" y="1762700"/>
            <a:ext cx="38922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Query:</a:t>
            </a: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SELECT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states.id, states.name, states.population, states.abbreviation, reports.cumulative_cases </a:t>
            </a:r>
            <a:b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FROM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states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INNER JOIN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reports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ON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states.id = reports.state_id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WHERE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reports.date = </a:t>
            </a:r>
            <a:r>
              <a:rPr b="1" i="1" lang="en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'2020-10-31'</a:t>
            </a:r>
            <a:endParaRPr b="1" i="1" u="sng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Description:</a:t>
            </a: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Returns data for each state used to visualize a national view of COVID-19 severity for states based on their percentage of population with reported cases for the selected date.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300" y="1624650"/>
            <a:ext cx="3665189" cy="327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2. </a:t>
            </a:r>
            <a:r>
              <a:rPr lang="en">
                <a:solidFill>
                  <a:schemeClr val="dk1"/>
                </a:solidFill>
              </a:rPr>
              <a:t>Given a state and a date, get the report including COVID-19 cases</a:t>
            </a:r>
            <a:r>
              <a:rPr lang="en">
                <a:solidFill>
                  <a:schemeClr val="dk1"/>
                </a:solidFill>
              </a:rPr>
              <a:t> and deaths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39"/>
          <p:cNvSpPr txBox="1"/>
          <p:nvPr/>
        </p:nvSpPr>
        <p:spPr>
          <a:xfrm>
            <a:off x="492625" y="1134300"/>
            <a:ext cx="82482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Query:</a:t>
            </a: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SELECT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cumulative_cases, new_cases, cumulative_deaths, new_deaths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FROM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reports 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WHERE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state_id = </a:t>
            </a:r>
            <a:r>
              <a:rPr b="1" i="1" lang="en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27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date = '</a:t>
            </a:r>
            <a:r>
              <a:rPr b="1" i="1" lang="en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2020-10-31</a:t>
            </a: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'</a:t>
            </a: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Description:</a:t>
            </a: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Returns the report data for the selected state and date, and is then visualized numerically in the web application (uses the same date as selected in the map section).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588" y="3021026"/>
            <a:ext cx="7604826" cy="19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ctrTitle"/>
          </p:nvPr>
        </p:nvSpPr>
        <p:spPr>
          <a:xfrm>
            <a:off x="939300" y="351850"/>
            <a:ext cx="77322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Given a political party, get the amount of covid cases for the population (as a percentage)</a:t>
            </a:r>
            <a:endParaRPr/>
          </a:p>
        </p:txBody>
      </p:sp>
      <p:sp>
        <p:nvSpPr>
          <p:cNvPr id="317" name="Google Shape;31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0"/>
          <p:cNvSpPr txBox="1"/>
          <p:nvPr/>
        </p:nvSpPr>
        <p:spPr>
          <a:xfrm>
            <a:off x="349350" y="1153100"/>
            <a:ext cx="5904000" cy="32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Query:</a:t>
            </a: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SELECT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(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	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SELECT CAST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(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SUM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(cumulative_cases) AS FLOAT)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FROM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reports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WHERE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date = </a:t>
            </a:r>
            <a:r>
              <a:rPr b="1" i="1" lang="en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'2020-10-31'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AND 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state_id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 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(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SELECT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state_id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FROM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governors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WHERE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party_id = </a:t>
            </a:r>
            <a:r>
              <a:rPr b="1" i="1" lang="en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) / (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	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SELECT CAST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(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SUM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(population) AS FLOAT)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FROM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states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WHERE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id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(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SELECT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state_id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FROM 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governors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WHERE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party_id = </a:t>
            </a:r>
            <a:r>
              <a:rPr b="1" lang="en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1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) * 100</a:t>
            </a:r>
            <a:endParaRPr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6629150" y="1479550"/>
            <a:ext cx="2358900" cy="21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Description:</a:t>
            </a:r>
            <a:endParaRPr b="1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Returns a percentage of COVID-19 cases for the population of states with governors who are the selected political party. Also uses the date selected in the Map section.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320" name="Google Shape;320;p40"/>
          <p:cNvCxnSpPr/>
          <p:nvPr/>
        </p:nvCxnSpPr>
        <p:spPr>
          <a:xfrm rot="43513">
            <a:off x="6429347" y="1310792"/>
            <a:ext cx="23702" cy="2280049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1" name="Google Shape;32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5500" y="3667031"/>
            <a:ext cx="6473000" cy="131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ctrTitle"/>
          </p:nvPr>
        </p:nvSpPr>
        <p:spPr>
          <a:xfrm>
            <a:off x="939300" y="351850"/>
            <a:ext cx="77322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Given a state and a date, what are the average cases per county (not shown in our web app)</a:t>
            </a:r>
            <a:endParaRPr/>
          </a:p>
        </p:txBody>
      </p:sp>
      <p:sp>
        <p:nvSpPr>
          <p:cNvPr id="327" name="Google Shape;32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1"/>
          <p:cNvSpPr txBox="1"/>
          <p:nvPr/>
        </p:nvSpPr>
        <p:spPr>
          <a:xfrm>
            <a:off x="817250" y="1320675"/>
            <a:ext cx="8018100" cy="3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Query:</a:t>
            </a: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SELECT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(</a:t>
            </a:r>
            <a:b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	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SELECT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cumulative_cases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FROM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reports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WHERE 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state_id = </a:t>
            </a:r>
            <a:r>
              <a:rPr b="1" i="1" lang="en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27</a:t>
            </a:r>
            <a:endParaRPr b="1" i="1" u="sng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AND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date = </a:t>
            </a:r>
            <a:r>
              <a:rPr b="1" i="1" lang="en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'2020-10-31'</a:t>
            </a:r>
            <a:endParaRPr b="1" i="1" u="sng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) / (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SELECT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COUNT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(*)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FROM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counties 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WHERE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state_id = </a:t>
            </a:r>
            <a:r>
              <a:rPr b="1" i="1" lang="en" u="sng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27</a:t>
            </a:r>
            <a:endParaRPr b="1" i="1" u="sng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)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Description:</a:t>
            </a:r>
            <a:b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In order to utilize the counties table, this query takes a state and a date and computes the (approximate) amount of cases per county. This query was not implemented in the web application, but serves as a proof of concept for future work.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8563" y="1713638"/>
            <a:ext cx="4124325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 flipH="1">
            <a:off x="3496850" y="2222475"/>
            <a:ext cx="49257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35" name="Google Shape;335;p42"/>
          <p:cNvSpPr txBox="1"/>
          <p:nvPr>
            <p:ph idx="1" type="subTitle"/>
          </p:nvPr>
        </p:nvSpPr>
        <p:spPr>
          <a:xfrm flipH="1">
            <a:off x="3827600" y="3948300"/>
            <a:ext cx="4797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How and why we implemented an end-to-end web application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36" name="Google Shape;336;p42"/>
          <p:cNvSpPr txBox="1"/>
          <p:nvPr>
            <p:ph idx="2" type="title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337" name="Google Shape;33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42"/>
          <p:cNvSpPr txBox="1"/>
          <p:nvPr/>
        </p:nvSpPr>
        <p:spPr>
          <a:xfrm>
            <a:off x="4380200" y="3231500"/>
            <a:ext cx="315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https://csce-413.msich.dev/</a:t>
            </a:r>
            <a:endParaRPr b="1" sz="1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3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44" name="Google Shape;34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43"/>
          <p:cNvSpPr txBox="1"/>
          <p:nvPr/>
        </p:nvSpPr>
        <p:spPr>
          <a:xfrm>
            <a:off x="639025" y="1290700"/>
            <a:ext cx="78177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Utilize modern technologies to showcase topics learned in class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○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React</a:t>
            </a: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frontend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○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Node.js (via Express.js) API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○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PostgreSQL database</a:t>
            </a:r>
            <a:b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</a:b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Leverage COVID-19 time series data in order to show trends over time</a:t>
            </a:r>
            <a:b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</a:b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Use various queries to give our users the ability to control visualizations and gain meaningful insights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PostgreSQL</a:t>
            </a:r>
            <a:endParaRPr/>
          </a:p>
        </p:txBody>
      </p:sp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4"/>
          <p:cNvSpPr txBox="1"/>
          <p:nvPr/>
        </p:nvSpPr>
        <p:spPr>
          <a:xfrm>
            <a:off x="639025" y="1290700"/>
            <a:ext cx="56295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PostgreSQL is a free and open source relational database management tool.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After normalizing the data, we loaded each CSV file as a separate data table and established relationships and foreign keys between the tables.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From there, we integrated our database to our React application using server-side technologies such as Express and Node.js as an API layer between our front-end application and our PostgreSQL database.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53" name="Google Shape;35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825" y="1572397"/>
            <a:ext cx="209550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5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Express.js</a:t>
            </a:r>
            <a:endParaRPr/>
          </a:p>
        </p:txBody>
      </p:sp>
      <p:sp>
        <p:nvSpPr>
          <p:cNvPr id="359" name="Google Shape;3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639025" y="1290700"/>
            <a:ext cx="78177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Express is a backend web application framework for Node.js that allows for building APIs.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Our team used Express to build the API to communicate between our React front-end and our PostgreSQL database.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descr="File:Node.js logo.svg - Wikimedia Commons" id="361" name="Google Shape;3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437" y="2886600"/>
            <a:ext cx="2937125" cy="179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</a:t>
            </a:r>
            <a:endParaRPr/>
          </a:p>
        </p:txBody>
      </p:sp>
      <p:sp>
        <p:nvSpPr>
          <p:cNvPr id="367" name="Google Shape;36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6"/>
          <p:cNvSpPr txBox="1"/>
          <p:nvPr/>
        </p:nvSpPr>
        <p:spPr>
          <a:xfrm>
            <a:off x="639025" y="1290700"/>
            <a:ext cx="78177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React is an open-source front-end library for building user interfaces in JavaScript that has become the industry standard.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React made it easier for our time to quickly package and build our web application, and was a technology that everyone on our team had prior experience with.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Using our React front-end, users can define their search to be submitted to our API and thus rerender the page based on their selections to show them meaningful COVID insights.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descr="File:React-icon.svg - Wikimedia Commons" id="369" name="Google Shape;3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725" y="3576650"/>
            <a:ext cx="2324550" cy="1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React Simple Maps</a:t>
            </a:r>
            <a:endParaRPr/>
          </a:p>
        </p:txBody>
      </p:sp>
      <p:sp>
        <p:nvSpPr>
          <p:cNvPr id="375" name="Google Shape;37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7"/>
          <p:cNvSpPr txBox="1"/>
          <p:nvPr/>
        </p:nvSpPr>
        <p:spPr>
          <a:xfrm>
            <a:off x="639025" y="1290700"/>
            <a:ext cx="3719100" cy="3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React Simple Maps is a declarative scalable vector graphic creation library for visualizing map interactions within a React component.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This library allows us to create an interactive user experience in displaying and analyzing COVID data across the country.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2835775" y="737425"/>
            <a:ext cx="3424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https://www.react-simple-maps.io/examples/usa-with-state-labels/</a:t>
            </a:r>
            <a:endParaRPr sz="900"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378" name="Google Shape;3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2001" y="1468038"/>
            <a:ext cx="4637301" cy="290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 sz="2400"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30"/>
          <p:cNvSpPr txBox="1"/>
          <p:nvPr/>
        </p:nvSpPr>
        <p:spPr>
          <a:xfrm>
            <a:off x="872100" y="919350"/>
            <a:ext cx="739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Primary Goals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○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Visualize COVID cases as they rise throughout the US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○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Analyze trends and showcase which states have been most susceptible to the coronavirus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○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Determine areas most impacted by the pandemic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●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Secondary Goals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naheim"/>
              <a:buChar char="○"/>
            </a:pPr>
            <a:r>
              <a:rPr lang="en" sz="1700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Visualize potential relationships between state governors’ party affiliations and COVID cases over time</a:t>
            </a:r>
            <a:endParaRPr sz="1700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/>
          <p:nvPr/>
        </p:nvSpPr>
        <p:spPr>
          <a:xfrm>
            <a:off x="3635800" y="2293876"/>
            <a:ext cx="3345300" cy="3345300"/>
          </a:xfrm>
          <a:prstGeom prst="ellipse">
            <a:avLst/>
          </a:prstGeom>
          <a:gradFill>
            <a:gsLst>
              <a:gs pos="0">
                <a:srgbClr val="00151F">
                  <a:alpha val="56862"/>
                </a:srgbClr>
              </a:gs>
              <a:gs pos="5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8"/>
          <p:cNvSpPr/>
          <p:nvPr/>
        </p:nvSpPr>
        <p:spPr>
          <a:xfrm rot="10800000">
            <a:off x="4262691" y="614111"/>
            <a:ext cx="383700" cy="383700"/>
          </a:xfrm>
          <a:prstGeom prst="corner">
            <a:avLst>
              <a:gd fmla="val 5799" name="adj1"/>
              <a:gd fmla="val 620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8"/>
          <p:cNvSpPr txBox="1"/>
          <p:nvPr>
            <p:ph type="title"/>
          </p:nvPr>
        </p:nvSpPr>
        <p:spPr>
          <a:xfrm>
            <a:off x="725275" y="5935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86" name="Google Shape;386;p48"/>
          <p:cNvSpPr txBox="1"/>
          <p:nvPr>
            <p:ph idx="1" type="subTitle"/>
          </p:nvPr>
        </p:nvSpPr>
        <p:spPr>
          <a:xfrm>
            <a:off x="725275" y="2312825"/>
            <a:ext cx="43227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387" name="Google Shape;38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idx="9" type="title"/>
          </p:nvPr>
        </p:nvSpPr>
        <p:spPr>
          <a:xfrm flipH="1">
            <a:off x="1204900" y="931626"/>
            <a:ext cx="20463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r>
              <a:rPr lang="en"/>
              <a:t>.</a:t>
            </a:r>
            <a:endParaRPr/>
          </a:p>
        </p:txBody>
      </p:sp>
      <p:sp>
        <p:nvSpPr>
          <p:cNvPr id="234" name="Google Shape;234;p31"/>
          <p:cNvSpPr txBox="1"/>
          <p:nvPr>
            <p:ph type="ctrTitle"/>
          </p:nvPr>
        </p:nvSpPr>
        <p:spPr>
          <a:xfrm>
            <a:off x="1204900" y="1383139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235" name="Google Shape;235;p31"/>
          <p:cNvSpPr txBox="1"/>
          <p:nvPr>
            <p:ph idx="1" type="subTitle"/>
          </p:nvPr>
        </p:nvSpPr>
        <p:spPr>
          <a:xfrm flipH="1">
            <a:off x="1205275" y="1898825"/>
            <a:ext cx="30267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the John-Hopkins COVID-19 data and other supplemental data that we utilized</a:t>
            </a:r>
            <a:endParaRPr/>
          </a:p>
        </p:txBody>
      </p:sp>
      <p:sp>
        <p:nvSpPr>
          <p:cNvPr id="236" name="Google Shape;236;p31"/>
          <p:cNvSpPr txBox="1"/>
          <p:nvPr>
            <p:ph idx="2" type="ctrTitle"/>
          </p:nvPr>
        </p:nvSpPr>
        <p:spPr>
          <a:xfrm>
            <a:off x="1204900" y="3416963"/>
            <a:ext cx="315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 flipH="1">
            <a:off x="120525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to give users insight into our data set</a:t>
            </a:r>
            <a:endParaRPr/>
          </a:p>
        </p:txBody>
      </p:sp>
      <p:sp>
        <p:nvSpPr>
          <p:cNvPr id="238" name="Google Shape;238;p31"/>
          <p:cNvSpPr txBox="1"/>
          <p:nvPr>
            <p:ph idx="4" type="ctrTitle"/>
          </p:nvPr>
        </p:nvSpPr>
        <p:spPr>
          <a:xfrm>
            <a:off x="5256950" y="1383139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 flipH="1">
            <a:off x="5257300" y="1898825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of our database model and decisions made</a:t>
            </a:r>
            <a:endParaRPr/>
          </a:p>
        </p:txBody>
      </p:sp>
      <p:sp>
        <p:nvSpPr>
          <p:cNvPr id="240" name="Google Shape;240;p31"/>
          <p:cNvSpPr txBox="1"/>
          <p:nvPr>
            <p:ph idx="6" type="ctrTitle"/>
          </p:nvPr>
        </p:nvSpPr>
        <p:spPr>
          <a:xfrm>
            <a:off x="5256950" y="3416963"/>
            <a:ext cx="3155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 flipH="1">
            <a:off x="5257300" y="3932650"/>
            <a:ext cx="28011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and why we implemented an end-to-end web application</a:t>
            </a:r>
            <a:endParaRPr/>
          </a:p>
        </p:txBody>
      </p:sp>
      <p:sp>
        <p:nvSpPr>
          <p:cNvPr id="242" name="Google Shape;242;p31"/>
          <p:cNvSpPr txBox="1"/>
          <p:nvPr>
            <p:ph idx="8" type="title"/>
          </p:nvPr>
        </p:nvSpPr>
        <p:spPr>
          <a:xfrm flipH="1">
            <a:off x="1204900" y="2979627"/>
            <a:ext cx="20463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43" name="Google Shape;243;p31"/>
          <p:cNvSpPr txBox="1"/>
          <p:nvPr>
            <p:ph idx="13" type="title"/>
          </p:nvPr>
        </p:nvSpPr>
        <p:spPr>
          <a:xfrm flipH="1">
            <a:off x="5256950" y="931626"/>
            <a:ext cx="20463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44" name="Google Shape;244;p31"/>
          <p:cNvSpPr txBox="1"/>
          <p:nvPr>
            <p:ph idx="14" type="title"/>
          </p:nvPr>
        </p:nvSpPr>
        <p:spPr>
          <a:xfrm flipH="1">
            <a:off x="5256950" y="2979632"/>
            <a:ext cx="20463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245" name="Google Shape;245;p31"/>
          <p:cNvGrpSpPr/>
          <p:nvPr/>
        </p:nvGrpSpPr>
        <p:grpSpPr>
          <a:xfrm>
            <a:off x="1129030" y="907796"/>
            <a:ext cx="4264565" cy="2266289"/>
            <a:chOff x="1205230" y="983996"/>
            <a:chExt cx="4264565" cy="2266289"/>
          </a:xfrm>
        </p:grpSpPr>
        <p:sp>
          <p:nvSpPr>
            <p:cNvPr id="246" name="Google Shape;246;p31"/>
            <p:cNvSpPr/>
            <p:nvPr/>
          </p:nvSpPr>
          <p:spPr>
            <a:xfrm flipH="1" rot="10800000">
              <a:off x="1205230" y="983996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 flipH="1" rot="10800000">
              <a:off x="5254994" y="983996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 flipH="1" rot="10800000">
              <a:off x="1205230" y="3035485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 flipH="1" rot="10800000">
              <a:off x="5254994" y="3035485"/>
              <a:ext cx="214800" cy="214800"/>
            </a:xfrm>
            <a:prstGeom prst="corner">
              <a:avLst>
                <a:gd fmla="val 5799" name="adj1"/>
                <a:gd fmla="val 6200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 flipH="1">
            <a:off x="4103150" y="2222475"/>
            <a:ext cx="4319400" cy="8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256" name="Google Shape;256;p32"/>
          <p:cNvSpPr txBox="1"/>
          <p:nvPr>
            <p:ph idx="1" type="subTitle"/>
          </p:nvPr>
        </p:nvSpPr>
        <p:spPr>
          <a:xfrm flipH="1">
            <a:off x="3827600" y="3948300"/>
            <a:ext cx="47976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Discussion of the John-Hopkins COVID-19 data and other supplemental data that we utilized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2" type="title"/>
          </p:nvPr>
        </p:nvSpPr>
        <p:spPr>
          <a:xfrm flipH="1">
            <a:off x="6376250" y="1081627"/>
            <a:ext cx="20463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58" name="Google Shape;25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type="ctrTitle"/>
          </p:nvPr>
        </p:nvSpPr>
        <p:spPr>
          <a:xfrm>
            <a:off x="93930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 OVERVIEW</a:t>
            </a:r>
            <a:endParaRPr/>
          </a:p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33"/>
          <p:cNvSpPr txBox="1"/>
          <p:nvPr/>
        </p:nvSpPr>
        <p:spPr>
          <a:xfrm>
            <a:off x="445725" y="1103700"/>
            <a:ext cx="82494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Utilized the data from </a:t>
            </a:r>
            <a:r>
              <a:rPr lang="en" u="sng">
                <a:solidFill>
                  <a:schemeClr val="hlink"/>
                </a:solidFill>
                <a:latin typeface="Anaheim"/>
                <a:ea typeface="Anaheim"/>
                <a:cs typeface="Anaheim"/>
                <a:sym typeface="Anaheim"/>
                <a:hlinkClick r:id="rId4"/>
              </a:rPr>
              <a:t>https://data.world/associatedpress/johns-hopkins-coronavirus-case-tracker</a:t>
            </a:r>
            <a:b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</a:b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Data included time series data of cases and deaths by states, county level confirmed cases, and time series data of cases and deaths by county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Leveraged the the time series data of cases and deaths by state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Only leveraged general information about counties</a:t>
            </a:r>
            <a:b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</a:b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Limited the time frame of our data between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July 1, 2020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and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November 3, 2020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 in order to have a more manageable data set.</a:t>
            </a:r>
            <a:b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</a:b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Supplemented our COVID-19 data with governor information per state and their political parties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 flipH="1">
            <a:off x="719925" y="2222475"/>
            <a:ext cx="5162700" cy="95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p34"/>
          <p:cNvSpPr txBox="1"/>
          <p:nvPr>
            <p:ph idx="1" type="subTitle"/>
          </p:nvPr>
        </p:nvSpPr>
        <p:spPr>
          <a:xfrm flipH="1">
            <a:off x="719950" y="3948300"/>
            <a:ext cx="48372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of our database model and decisions made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4"/>
          <p:cNvSpPr txBox="1"/>
          <p:nvPr>
            <p:ph idx="2" type="title"/>
          </p:nvPr>
        </p:nvSpPr>
        <p:spPr>
          <a:xfrm flipH="1">
            <a:off x="720000" y="1081627"/>
            <a:ext cx="20463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73" name="Google Shape;27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ctrTitle"/>
          </p:nvPr>
        </p:nvSpPr>
        <p:spPr>
          <a:xfrm>
            <a:off x="939300" y="1232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 DIAGRAM</a:t>
            </a:r>
            <a:endParaRPr sz="2400"/>
          </a:p>
        </p:txBody>
      </p:sp>
      <p:sp>
        <p:nvSpPr>
          <p:cNvPr id="279" name="Google Shape;2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63" y="639550"/>
            <a:ext cx="8275676" cy="44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ctrTitle"/>
          </p:nvPr>
        </p:nvSpPr>
        <p:spPr>
          <a:xfrm>
            <a:off x="939300" y="351847"/>
            <a:ext cx="7265400" cy="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DECISIONS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86" name="Google Shape;28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6"/>
          <p:cNvSpPr txBox="1"/>
          <p:nvPr/>
        </p:nvSpPr>
        <p:spPr>
          <a:xfrm>
            <a:off x="445725" y="1103700"/>
            <a:ext cx="82494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Needed to separate our data into groups of tables rather than a mega table as depicted in the spreadsheet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There were clear groups of data including States, Counties, Reports, and Governors, all relating back to the root State table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Normalized the data, reduced data reduncies, and created these relationships between our four tables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To con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tinue 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normalizing the data, we broke our governors table into two tables: Governor and Party.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○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This normalizes the data and allows us to avoid storing duplicate information for each governor (political party, senate seats, and house seats).</a:t>
            </a:r>
            <a:endParaRPr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naheim"/>
              <a:buChar char="●"/>
            </a:pP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Thus, our five tables: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State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County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Report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Governor</a:t>
            </a:r>
            <a:r>
              <a:rPr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, and </a:t>
            </a:r>
            <a:r>
              <a:rPr b="1" lang="en">
                <a:solidFill>
                  <a:srgbClr val="FFFFFF"/>
                </a:solidFill>
                <a:latin typeface="Anaheim"/>
                <a:ea typeface="Anaheim"/>
                <a:cs typeface="Anaheim"/>
                <a:sym typeface="Anaheim"/>
              </a:rPr>
              <a:t>Party</a:t>
            </a:r>
            <a:endParaRPr b="1">
              <a:solidFill>
                <a:srgbClr val="FFFFFF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 flipH="1">
            <a:off x="2412300" y="2222475"/>
            <a:ext cx="4319400" cy="86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Google Shape;293;p37"/>
          <p:cNvSpPr txBox="1"/>
          <p:nvPr>
            <p:ph idx="1" type="subTitle"/>
          </p:nvPr>
        </p:nvSpPr>
        <p:spPr>
          <a:xfrm flipH="1">
            <a:off x="1985500" y="3948300"/>
            <a:ext cx="52335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functions to give users insight into our data set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7"/>
          <p:cNvSpPr txBox="1"/>
          <p:nvPr>
            <p:ph idx="2" type="title"/>
          </p:nvPr>
        </p:nvSpPr>
        <p:spPr>
          <a:xfrm flipH="1">
            <a:off x="3548850" y="1081627"/>
            <a:ext cx="2046300" cy="11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95" name="Google Shape;29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VID-19 by Slidesgo">
  <a:themeElements>
    <a:clrScheme name="Simple Light">
      <a:dk1>
        <a:srgbClr val="FFFFFF"/>
      </a:dk1>
      <a:lt1>
        <a:srgbClr val="00151F"/>
      </a:lt1>
      <a:dk2>
        <a:srgbClr val="00287F"/>
      </a:dk2>
      <a:lt2>
        <a:srgbClr val="00C5FF"/>
      </a:lt2>
      <a:accent1>
        <a:srgbClr val="6CF6EA"/>
      </a:accent1>
      <a:accent2>
        <a:srgbClr val="FFFFFF"/>
      </a:accent2>
      <a:accent3>
        <a:srgbClr val="00151F"/>
      </a:accent3>
      <a:accent4>
        <a:srgbClr val="00287F"/>
      </a:accent4>
      <a:accent5>
        <a:srgbClr val="00C5FF"/>
      </a:accent5>
      <a:accent6>
        <a:srgbClr val="6CF6EA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